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4" r:id="rId4"/>
    <p:sldId id="268" r:id="rId5"/>
    <p:sldId id="267" r:id="rId6"/>
    <p:sldId id="258" r:id="rId7"/>
    <p:sldId id="260" r:id="rId8"/>
    <p:sldId id="259" r:id="rId9"/>
    <p:sldId id="269" r:id="rId10"/>
    <p:sldId id="262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414" autoAdjust="0"/>
    <p:restoredTop sz="94660"/>
  </p:normalViewPr>
  <p:slideViewPr>
    <p:cSldViewPr snapToGrid="0">
      <p:cViewPr varScale="1">
        <p:scale>
          <a:sx n="75" d="100"/>
          <a:sy n="75" d="100"/>
        </p:scale>
        <p:origin x="72" y="17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jpeg>
</file>

<file path=ppt/media/image12.jpeg>
</file>

<file path=ppt/media/image13.jpeg>
</file>

<file path=ppt/media/image14.png>
</file>

<file path=ppt/media/image15.png>
</file>

<file path=ppt/media/image16.jpe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541C99-8A0C-ABF0-F99C-8485C49ED0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8910D3-605A-12CE-C66B-4F7269A43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BE813E-3ADB-B341-604B-9AE0CFE6D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59C10-C592-4819-8B72-FAB6DA12161C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DDA785-9680-8CF5-8D95-3C198919A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C88891-00D9-33A3-A41A-1F016F7A34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8A3C1-C71A-40D5-A202-9BF97D52F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9466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81A3F-5517-ECE3-9D01-44EC6903D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54167A-4816-117A-F730-D90DE95279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AEF299-E663-4FD9-0360-79618D89A4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59C10-C592-4819-8B72-FAB6DA12161C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52ED78-4991-83C6-2FB7-9A7248252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797B09-EBFA-74BA-C3A0-62E62E0BC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8A3C1-C71A-40D5-A202-9BF97D52F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2778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066F24D-B497-2F09-19E4-498CFBC073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0C0509-B7A2-4CDA-8ABF-3745A5B6C8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E3413A-4116-CEF9-103A-30B3F8976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59C10-C592-4819-8B72-FAB6DA12161C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FD8F8A-F1A3-FDB4-B8BA-3E1B1C9A4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BAA72D-F114-B293-7606-94D44DC4C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8A3C1-C71A-40D5-A202-9BF97D52F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696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0C858-5E2C-1FA0-BA5E-8094B3630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B71920-7FC5-7327-11BB-1D8128B071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9A1CF5-C12A-69F6-3FCA-437CCD0CC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59C10-C592-4819-8B72-FAB6DA12161C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00DB29-93FE-488D-7A56-D5C89F1770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B2DE7C-8BE2-3E44-5008-F7C58A0C8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8A3C1-C71A-40D5-A202-9BF97D52F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0060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23A3E-6975-584D-3DF2-AB3D997100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1F8225-CDD0-91EE-4E7E-6B602DD2D5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D1360A-2782-A54E-C511-4283C3B78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59C10-C592-4819-8B72-FAB6DA12161C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20E56A-D75C-4858-31AB-F3FC9A9E6E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E2A1B2-6A89-ED89-9F39-27FDE61C0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8A3C1-C71A-40D5-A202-9BF97D52F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4597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D389D-7334-2E02-14E5-567A9B091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294354-EB7E-95BC-B885-186AB1E3B9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E1271F-6938-FDE5-3A7E-7932C40039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FFA598-D93C-AD80-FC7B-B1856AECF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59C10-C592-4819-8B72-FAB6DA12161C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07925D-306E-1976-2B09-1FEEA9EDB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A2BF4B-FBF7-E192-43D5-1CD7F622A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8A3C1-C71A-40D5-A202-9BF97D52F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5188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59152-387D-AFB2-3D64-FD4466132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65EEB2-7EC6-E0CE-932C-D9BEB3D535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62DDCB-1BD2-58F1-A387-A8ACC31BE4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9205C5C-9BDA-FEB0-045A-C23F19EF36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6137F26-7BE9-D67F-3E3E-1BD9F92D2F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970590-CD37-4B9E-5147-EAA14B999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59C10-C592-4819-8B72-FAB6DA12161C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B7E51DA-5754-9B7A-D68A-3F711DCBF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4254CA-D145-C03C-60C7-A54B59CA8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8A3C1-C71A-40D5-A202-9BF97D52F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1573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1839D-D50D-F48A-3819-7236C47984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A7FC26-865F-5333-48E6-35B00312E5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59C10-C592-4819-8B72-FAB6DA12161C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A4F498F-EFE3-12D6-64AD-49858EC2F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160BE2-1050-14B2-79A3-2944E48C3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8A3C1-C71A-40D5-A202-9BF97D52F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7110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F2A421C-737B-F39B-C46E-BA48586A4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59C10-C592-4819-8B72-FAB6DA12161C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1FCA9C-105E-A0EE-3EB3-63A7523A0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928254-DD66-5562-B5F3-83A816448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8A3C1-C71A-40D5-A202-9BF97D52F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643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6A46D-AEBC-ACEB-7096-049D973D82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00A051-9E3F-5DD9-2CF4-14E472DF07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ED28D9-0792-B2AC-B544-08C61373F5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A40090-76FE-D22D-DF88-7540893492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59C10-C592-4819-8B72-FAB6DA12161C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D33C6B-5BBF-AED9-0491-C1283BF7C7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2CF8DA-85AA-5569-CE88-440EA78B0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8A3C1-C71A-40D5-A202-9BF97D52F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403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A966D6-D233-6EF4-C7C2-7D84F03BD6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10E6CE-3F69-DDF0-E3A2-BA40ECD6CA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065794-736B-7043-A4D3-EA634C2AB5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FE4337-F8D6-E99B-7412-C42A19207A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59C10-C592-4819-8B72-FAB6DA12161C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5B23F1-F884-7AE9-27FC-7D2585522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B9BC85-E6B5-7F97-8477-BE03FEBCB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8A3C1-C71A-40D5-A202-9BF97D52F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9673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0EEA27-7557-FDBB-8E96-743454982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9D5845-B925-27E7-F1C9-8DDE0254AC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A23ED0-3A96-A08A-15D0-2BEDFC64A3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DD59C10-C592-4819-8B72-FAB6DA12161C}" type="datetimeFigureOut">
              <a:rPr lang="en-US" smtClean="0"/>
              <a:t>2/6/2024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0BB96B-C614-36DF-A53B-61E494E27F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FB49B5-9CF6-A8A8-D9A6-BC946732F9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678A3C1-C71A-40D5-A202-9BF97D52F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995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lackhatethicalhacking.com/tools/malicious-macro-msbuild/" TargetMode="External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medium.com/@sasikumarbibin/windows-common-directories-and-threat-actors-3ddcb3c9fad0" TargetMode="External"/><Relationship Id="rId3" Type="http://schemas.openxmlformats.org/officeDocument/2006/relationships/hyperlink" Target="https://intezer.com/blog/malware-analysis/analyze-malicious-microsoft-office-files/" TargetMode="External"/><Relationship Id="rId7" Type="http://schemas.openxmlformats.org/officeDocument/2006/relationships/hyperlink" Target="https://www.sentinelone.com/cybersecurity-101/what-is-a-macro-virus/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ppriver.com/blog/201606malicious-macros-and-ole-malware" TargetMode="External"/><Relationship Id="rId5" Type="http://schemas.openxmlformats.org/officeDocument/2006/relationships/hyperlink" Target="https://www.logpoint.com/en/blog/detecting-malicious-macros-is-a-vital-tool-in-the-fight-against-malware/" TargetMode="External"/><Relationship Id="rId4" Type="http://schemas.openxmlformats.org/officeDocument/2006/relationships/hyperlink" Target="https://perception-point.io/blog/malicious-office-macros-detecting-similarity-in-the-wild-2/" TargetMode="External"/><Relationship Id="rId9" Type="http://schemas.openxmlformats.org/officeDocument/2006/relationships/hyperlink" Target="https://depthsecurity.com/blog/obfuscating-malicious-macro-enabled-word-docs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Israel leads 10-country simulation of major cyberattack on world markets |  The Times of Israel">
            <a:extLst>
              <a:ext uri="{FF2B5EF4-FFF2-40B4-BE49-F238E27FC236}">
                <a16:creationId xmlns:a16="http://schemas.microsoft.com/office/drawing/2014/main" id="{0CB828C0-3F5D-AE5E-66D9-6E71196C8DE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88" b="5650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A9B58D2-278B-EF9F-A764-555CB09CD6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Office MACRO Classification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BB9657-3CED-D640-ED18-EC9DF71F64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By: Talia Seada &amp; Dana Zorohov</a:t>
            </a:r>
          </a:p>
        </p:txBody>
      </p:sp>
    </p:spTree>
    <p:extLst>
      <p:ext uri="{BB962C8B-B14F-4D97-AF65-F5344CB8AC3E}">
        <p14:creationId xmlns:p14="http://schemas.microsoft.com/office/powerpoint/2010/main" val="11188810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9" name="Rectangle 8198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194" name="Picture 2" descr="The Top Five Cybersecurity Defense Insights for 2020 | 2020-06-11 |  Security Magazine">
            <a:extLst>
              <a:ext uri="{FF2B5EF4-FFF2-40B4-BE49-F238E27FC236}">
                <a16:creationId xmlns:a16="http://schemas.microsoft.com/office/drawing/2014/main" id="{B76FFEA5-7B05-561C-9FAD-D921DADBB8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87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E7B1B00-6B8E-41AA-7C36-D97EF654F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5E404C-0E96-ECCA-38C1-7F0BC56631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De-obfuscate the obfuscated MACROs – for better analyzing. (there are several tool for that, for example – </a:t>
            </a:r>
            <a:r>
              <a:rPr lang="en-US" dirty="0" err="1">
                <a:solidFill>
                  <a:srgbClr val="FFFFFF"/>
                </a:solidFill>
              </a:rPr>
              <a:t>vmonkey</a:t>
            </a:r>
            <a:r>
              <a:rPr lang="en-US" dirty="0">
                <a:solidFill>
                  <a:srgbClr val="FFFFFF"/>
                </a:solidFill>
              </a:rPr>
              <a:t>)</a:t>
            </a:r>
          </a:p>
          <a:p>
            <a:r>
              <a:rPr lang="en-US" dirty="0">
                <a:solidFill>
                  <a:srgbClr val="FFFFFF"/>
                </a:solidFill>
              </a:rPr>
              <a:t>Create malicious MACROs and remove duplicates (there are also some tools for that, for example - </a:t>
            </a:r>
            <a:r>
              <a:rPr lang="en-US" dirty="0">
                <a:solidFill>
                  <a:schemeClr val="bg2">
                    <a:lumMod val="50000"/>
                    <a:lumOff val="5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https://www.blackhatethicalhacking.com/tools/malicious-macro-msbuild/</a:t>
            </a:r>
            <a:r>
              <a:rPr lang="en-US" dirty="0">
                <a:solidFill>
                  <a:schemeClr val="bg2">
                    <a:lumMod val="50000"/>
                    <a:lumOff val="50000"/>
                  </a:schemeClr>
                </a:solidFill>
              </a:rPr>
              <a:t>)</a:t>
            </a:r>
          </a:p>
          <a:p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86826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96CF2A2B-0745-440C-9224-C5C6A0A42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5BE6D6B-84C9-4D2B-97EB-773B7369EF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9BF7E1-1E0E-797F-415E-2CAC544A73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l="7827" r="9506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F773415-ACF3-C662-CFAA-1FC0E06410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728906"/>
            <a:ext cx="9792471" cy="205703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08BAB9-B2BC-951F-159E-6ADA1B46E6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8181" y="2957665"/>
            <a:ext cx="9792471" cy="3171423"/>
          </a:xfrm>
        </p:spPr>
        <p:txBody>
          <a:bodyPr>
            <a:normAutofit/>
          </a:bodyPr>
          <a:lstStyle/>
          <a:p>
            <a:pPr>
              <a:buFont typeface="+mj-lt"/>
              <a:buAutoNum type="arabicPeriod"/>
            </a:pPr>
            <a:r>
              <a:rPr lang="en-US" sz="1700" b="0" i="0" u="sng">
                <a:solidFill>
                  <a:srgbClr val="FFFFFF"/>
                </a:solidFill>
                <a:effectLst/>
                <a:latin typeface="-apple-system"/>
                <a:hlinkClick r:id="rId3"/>
              </a:rPr>
              <a:t>https://intezer.com/blog/malware-analysis/analyze-malicious-microsoft-office-files/</a:t>
            </a:r>
            <a:endParaRPr lang="en-US" sz="1700" b="0" i="0">
              <a:solidFill>
                <a:srgbClr val="FFFFFF"/>
              </a:solidFill>
              <a:effectLst/>
              <a:latin typeface="-apple-system"/>
            </a:endParaRPr>
          </a:p>
          <a:p>
            <a:pPr>
              <a:buFont typeface="+mj-lt"/>
              <a:buAutoNum type="arabicPeriod"/>
            </a:pPr>
            <a:r>
              <a:rPr lang="en-US" sz="1700" b="0" i="0" u="sng">
                <a:solidFill>
                  <a:srgbClr val="FFFFFF"/>
                </a:solidFill>
                <a:effectLst/>
                <a:latin typeface="-apple-system"/>
                <a:hlinkClick r:id="rId4"/>
              </a:rPr>
              <a:t>https://perception-point.io/blog/malicious-office-macros-detecting-similarity-in-the-wild-2/</a:t>
            </a:r>
            <a:endParaRPr lang="en-US" sz="1700" b="0" i="0">
              <a:solidFill>
                <a:srgbClr val="FFFFFF"/>
              </a:solidFill>
              <a:effectLst/>
              <a:latin typeface="-apple-system"/>
            </a:endParaRPr>
          </a:p>
          <a:p>
            <a:pPr>
              <a:buFont typeface="+mj-lt"/>
              <a:buAutoNum type="arabicPeriod"/>
            </a:pPr>
            <a:r>
              <a:rPr lang="en-US" sz="1700" b="0" i="0" u="sng">
                <a:solidFill>
                  <a:srgbClr val="FFFFFF"/>
                </a:solidFill>
                <a:effectLst/>
                <a:latin typeface="-apple-system"/>
                <a:hlinkClick r:id="rId5"/>
              </a:rPr>
              <a:t>https://www.logpoint.com/en/blog/detecting-malicious-macros-is-a-vital-tool-in-the-fight-against-malware/</a:t>
            </a:r>
            <a:endParaRPr lang="en-US" sz="1700" b="0" i="0">
              <a:solidFill>
                <a:srgbClr val="FFFFFF"/>
              </a:solidFill>
              <a:effectLst/>
              <a:latin typeface="-apple-system"/>
            </a:endParaRPr>
          </a:p>
          <a:p>
            <a:pPr>
              <a:buFont typeface="+mj-lt"/>
              <a:buAutoNum type="arabicPeriod"/>
            </a:pPr>
            <a:r>
              <a:rPr lang="en-US" sz="1700" b="0" i="0" u="sng">
                <a:solidFill>
                  <a:srgbClr val="FFFFFF"/>
                </a:solidFill>
                <a:effectLst/>
                <a:latin typeface="-apple-system"/>
                <a:hlinkClick r:id="rId6"/>
              </a:rPr>
              <a:t>https://appriver.com/blog/201606malicious-macros-and-ole-malware</a:t>
            </a:r>
            <a:endParaRPr lang="en-US" sz="1700" b="0" i="0">
              <a:solidFill>
                <a:srgbClr val="FFFFFF"/>
              </a:solidFill>
              <a:effectLst/>
              <a:latin typeface="-apple-system"/>
            </a:endParaRPr>
          </a:p>
          <a:p>
            <a:pPr>
              <a:buFont typeface="+mj-lt"/>
              <a:buAutoNum type="arabicPeriod"/>
            </a:pPr>
            <a:r>
              <a:rPr lang="en-US" sz="1700" b="0" i="0" u="sng">
                <a:solidFill>
                  <a:srgbClr val="FFFFFF"/>
                </a:solidFill>
                <a:effectLst/>
                <a:latin typeface="-apple-system"/>
                <a:hlinkClick r:id="rId7"/>
              </a:rPr>
              <a:t>https://www.sentinelone.com/cybersecurity-101/what-is-a-macro-virus/</a:t>
            </a:r>
            <a:endParaRPr lang="en-US" sz="1700" b="0" i="0">
              <a:solidFill>
                <a:srgbClr val="FFFFFF"/>
              </a:solidFill>
              <a:effectLst/>
              <a:latin typeface="-apple-system"/>
            </a:endParaRPr>
          </a:p>
          <a:p>
            <a:pPr>
              <a:buFont typeface="+mj-lt"/>
              <a:buAutoNum type="arabicPeriod"/>
            </a:pPr>
            <a:r>
              <a:rPr lang="en-US" sz="1700" b="0" i="0" u="sng">
                <a:solidFill>
                  <a:srgbClr val="FFFFFF"/>
                </a:solidFill>
                <a:effectLst/>
                <a:latin typeface="-apple-system"/>
                <a:hlinkClick r:id="rId8"/>
              </a:rPr>
              <a:t>https://medium.com/@sasikumarbibin/windows-common-directories-and-threat-actors-3ddcb3c9fad0</a:t>
            </a:r>
            <a:endParaRPr lang="en-US" sz="1700" b="0" i="0">
              <a:solidFill>
                <a:srgbClr val="FFFFFF"/>
              </a:solidFill>
              <a:effectLst/>
              <a:latin typeface="-apple-system"/>
            </a:endParaRPr>
          </a:p>
          <a:p>
            <a:pPr>
              <a:buFont typeface="+mj-lt"/>
              <a:buAutoNum type="arabicPeriod"/>
            </a:pPr>
            <a:r>
              <a:rPr lang="en-US" sz="1700" b="0" i="0" u="sng">
                <a:solidFill>
                  <a:srgbClr val="FFFFFF"/>
                </a:solidFill>
                <a:effectLst/>
                <a:latin typeface="-apple-system"/>
                <a:hlinkClick r:id="rId9"/>
              </a:rPr>
              <a:t>https://depthsecurity.com/blog/obfuscating-malicious-macro-enabled-word-docs</a:t>
            </a:r>
            <a:endParaRPr lang="en-US" sz="1700" b="0" i="0">
              <a:solidFill>
                <a:srgbClr val="FFFFFF"/>
              </a:solidFill>
              <a:effectLst/>
              <a:latin typeface="-apple-system"/>
            </a:endParaRPr>
          </a:p>
          <a:p>
            <a:pPr>
              <a:buFont typeface="+mj-lt"/>
              <a:buAutoNum type="arabicPeriod"/>
            </a:pPr>
            <a:r>
              <a:rPr lang="en-US" sz="1700" b="0" i="0" u="sng">
                <a:solidFill>
                  <a:srgbClr val="FFFFFF"/>
                </a:solidFill>
                <a:effectLst/>
                <a:latin typeface="-apple-system"/>
                <a:hlinkClick r:id="rId4"/>
              </a:rPr>
              <a:t>https://perception-point.io/blog/malicious-office-macros-detecting-similarity-in-the-wild-2/</a:t>
            </a:r>
            <a:endParaRPr lang="en-US" sz="1700" b="0" i="0">
              <a:solidFill>
                <a:srgbClr val="FFFFFF"/>
              </a:solidFill>
              <a:effectLst/>
              <a:latin typeface="-apple-system"/>
            </a:endParaRPr>
          </a:p>
          <a:p>
            <a:pPr marL="0" indent="0">
              <a:buNone/>
            </a:pPr>
            <a:endParaRPr lang="en-US" sz="1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4999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" name="Rectangle 2054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Toolkit Generates Malicious Office Macro Malware">
            <a:extLst>
              <a:ext uri="{FF2B5EF4-FFF2-40B4-BE49-F238E27FC236}">
                <a16:creationId xmlns:a16="http://schemas.microsoft.com/office/drawing/2014/main" id="{E95EF9CA-43C6-FE08-6D40-5E06DB27E0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2" b="5893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736FC81-FCA0-7C8B-68D3-AA65E9AC3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Data Exploration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7FE11-2F3C-DD15-516D-8AA0C00BAA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1825624"/>
            <a:ext cx="10439400" cy="5032375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Preprocessing: </a:t>
            </a:r>
            <a:r>
              <a:rPr lang="en-US" sz="2000" dirty="0">
                <a:solidFill>
                  <a:srgbClr val="FFFFFF"/>
                </a:solidFill>
              </a:rPr>
              <a:t>General stuff – loading the data, remove unnecessary data</a:t>
            </a:r>
            <a:endParaRPr lang="en-US" b="1" dirty="0">
              <a:solidFill>
                <a:srgbClr val="FFFFFF"/>
              </a:solidFill>
            </a:endParaRPr>
          </a:p>
          <a:p>
            <a:r>
              <a:rPr lang="en-US" b="1" i="0" dirty="0">
                <a:effectLst/>
                <a:latin typeface="-apple-system"/>
              </a:rPr>
              <a:t>Extracting features: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‘Word2Vec’ </a:t>
            </a:r>
          </a:p>
          <a:p>
            <a:pPr lvl="1"/>
            <a:r>
              <a:rPr lang="en-US" sz="2000" dirty="0">
                <a:effectLst/>
                <a:latin typeface="Segoe UI" panose="020B0502040204020203" pitchFamily="34" charset="0"/>
              </a:rPr>
              <a:t>'code length’</a:t>
            </a:r>
          </a:p>
          <a:p>
            <a:pPr lvl="1"/>
            <a:r>
              <a:rPr lang="en-US" sz="2000" dirty="0">
                <a:effectLst/>
                <a:latin typeface="Segoe UI" panose="020B0502040204020203" pitchFamily="34" charset="0"/>
              </a:rPr>
              <a:t>‘num lines’</a:t>
            </a:r>
          </a:p>
          <a:p>
            <a:pPr lvl="1"/>
            <a:r>
              <a:rPr lang="en-US" sz="2000" dirty="0">
                <a:effectLst/>
                <a:latin typeface="Segoe UI" panose="020B0502040204020203" pitchFamily="34" charset="0"/>
              </a:rPr>
              <a:t>‘avg chars</a:t>
            </a:r>
            <a:r>
              <a:rPr lang="en-US" sz="2000" dirty="0">
                <a:latin typeface="Segoe UI" panose="020B0502040204020203" pitchFamily="34" charset="0"/>
              </a:rPr>
              <a:t> </a:t>
            </a:r>
            <a:r>
              <a:rPr lang="en-US" sz="2000" dirty="0">
                <a:effectLst/>
                <a:latin typeface="Segoe UI" panose="020B0502040204020203" pitchFamily="34" charset="0"/>
              </a:rPr>
              <a:t>per</a:t>
            </a:r>
            <a:r>
              <a:rPr lang="en-US" sz="2000" dirty="0">
                <a:latin typeface="Segoe UI" panose="020B0502040204020203" pitchFamily="34" charset="0"/>
              </a:rPr>
              <a:t> </a:t>
            </a:r>
            <a:r>
              <a:rPr lang="en-US" sz="2000" dirty="0">
                <a:effectLst/>
                <a:latin typeface="Segoe UI" panose="020B0502040204020203" pitchFamily="34" charset="0"/>
              </a:rPr>
              <a:t>line’</a:t>
            </a:r>
          </a:p>
          <a:p>
            <a:pPr lvl="1"/>
            <a:r>
              <a:rPr lang="en-US" sz="2000" dirty="0">
                <a:effectLst/>
                <a:latin typeface="Segoe UI" panose="020B0502040204020203" pitchFamily="34" charset="0"/>
              </a:rPr>
              <a:t>‘num loops'      </a:t>
            </a:r>
          </a:p>
          <a:p>
            <a:pPr lvl="1"/>
            <a:r>
              <a:rPr lang="en-US" sz="2000" dirty="0">
                <a:effectLst/>
                <a:latin typeface="Segoe UI" panose="020B0502040204020203" pitchFamily="34" charset="0"/>
              </a:rPr>
              <a:t>‘has error</a:t>
            </a:r>
            <a:r>
              <a:rPr lang="en-US" sz="2000" dirty="0">
                <a:latin typeface="Segoe UI" panose="020B0502040204020203" pitchFamily="34" charset="0"/>
              </a:rPr>
              <a:t> </a:t>
            </a:r>
            <a:r>
              <a:rPr lang="en-US" sz="2000" dirty="0">
                <a:effectLst/>
                <a:latin typeface="Segoe UI" panose="020B0502040204020203" pitchFamily="34" charset="0"/>
              </a:rPr>
              <a:t>handling’</a:t>
            </a:r>
          </a:p>
          <a:p>
            <a:pPr lvl="1"/>
            <a:r>
              <a:rPr lang="en-US" sz="2000" dirty="0">
                <a:effectLst/>
                <a:latin typeface="Segoe UI" panose="020B0502040204020203" pitchFamily="34" charset="0"/>
              </a:rPr>
              <a:t>‘has URL</a:t>
            </a:r>
            <a:r>
              <a:rPr lang="en-US" sz="2000" dirty="0">
                <a:latin typeface="Segoe UI" panose="020B0502040204020203" pitchFamily="34" charset="0"/>
              </a:rPr>
              <a:t> </a:t>
            </a:r>
            <a:r>
              <a:rPr lang="en-US" sz="2000" dirty="0">
                <a:effectLst/>
                <a:latin typeface="Segoe UI" panose="020B0502040204020203" pitchFamily="34" charset="0"/>
              </a:rPr>
              <a:t>or</a:t>
            </a:r>
            <a:r>
              <a:rPr lang="en-US" sz="2000" dirty="0">
                <a:latin typeface="Segoe UI" panose="020B0502040204020203" pitchFamily="34" charset="0"/>
              </a:rPr>
              <a:t> </a:t>
            </a:r>
            <a:r>
              <a:rPr lang="en-US" sz="2000" dirty="0">
                <a:effectLst/>
                <a:latin typeface="Segoe UI" panose="020B0502040204020203" pitchFamily="34" charset="0"/>
              </a:rPr>
              <a:t>IP’</a:t>
            </a:r>
          </a:p>
          <a:p>
            <a:pPr lvl="1"/>
            <a:r>
              <a:rPr lang="en-US" sz="2000" dirty="0">
                <a:effectLst/>
                <a:latin typeface="Segoe UI" panose="020B0502040204020203" pitchFamily="34" charset="0"/>
              </a:rPr>
              <a:t>‘is obfuscated’</a:t>
            </a:r>
          </a:p>
          <a:p>
            <a:pPr lvl="1"/>
            <a:r>
              <a:rPr lang="en-US" sz="2000" dirty="0">
                <a:effectLst/>
                <a:latin typeface="Segoe UI" panose="020B0502040204020203" pitchFamily="34" charset="0"/>
              </a:rPr>
              <a:t>‘num string</a:t>
            </a:r>
            <a:r>
              <a:rPr lang="en-US" sz="2000" dirty="0">
                <a:latin typeface="Segoe UI" panose="020B0502040204020203" pitchFamily="34" charset="0"/>
              </a:rPr>
              <a:t> </a:t>
            </a:r>
            <a:r>
              <a:rPr lang="en-US" sz="2000" dirty="0">
                <a:effectLst/>
                <a:latin typeface="Segoe UI" panose="020B0502040204020203" pitchFamily="34" charset="0"/>
              </a:rPr>
              <a:t>literals'        </a:t>
            </a:r>
          </a:p>
          <a:p>
            <a:pPr lvl="1"/>
            <a:r>
              <a:rPr lang="en-US" sz="2000" dirty="0">
                <a:effectLst/>
                <a:latin typeface="Segoe UI" panose="020B0502040204020203" pitchFamily="34" charset="0"/>
              </a:rPr>
              <a:t>‘has information</a:t>
            </a:r>
            <a:r>
              <a:rPr lang="en-US" sz="2000" dirty="0">
                <a:latin typeface="Segoe UI" panose="020B0502040204020203" pitchFamily="34" charset="0"/>
              </a:rPr>
              <a:t> </a:t>
            </a:r>
            <a:r>
              <a:rPr lang="en-US" sz="2000" dirty="0">
                <a:effectLst/>
                <a:latin typeface="Segoe UI" panose="020B0502040204020203" pitchFamily="34" charset="0"/>
              </a:rPr>
              <a:t>disclosure’</a:t>
            </a:r>
          </a:p>
          <a:p>
            <a:pPr lvl="1"/>
            <a:r>
              <a:rPr lang="en-US" sz="2000" dirty="0">
                <a:effectLst/>
                <a:latin typeface="Segoe UI" panose="020B0502040204020203" pitchFamily="34" charset="0"/>
              </a:rPr>
              <a:t>‘num numeric literals’</a:t>
            </a:r>
          </a:p>
          <a:p>
            <a:pPr lvl="1"/>
            <a:r>
              <a:rPr lang="en-US" sz="2000" dirty="0">
                <a:effectLst/>
                <a:latin typeface="Segoe UI" panose="020B0502040204020203" pitchFamily="34" charset="0"/>
              </a:rPr>
              <a:t>‘num exclamation</a:t>
            </a:r>
            <a:r>
              <a:rPr lang="en-US" sz="2000" dirty="0">
                <a:latin typeface="Segoe UI" panose="020B0502040204020203" pitchFamily="34" charset="0"/>
              </a:rPr>
              <a:t> </a:t>
            </a:r>
            <a:r>
              <a:rPr lang="en-US" sz="2000" dirty="0">
                <a:effectLst/>
                <a:latin typeface="Segoe UI" panose="020B0502040204020203" pitchFamily="34" charset="0"/>
              </a:rPr>
              <a:t>marks’</a:t>
            </a:r>
          </a:p>
          <a:p>
            <a:pPr lvl="1"/>
            <a:r>
              <a:rPr lang="en-US" sz="2000" dirty="0">
                <a:effectLst/>
                <a:latin typeface="Segoe UI" panose="020B0502040204020203" pitchFamily="34" charset="0"/>
              </a:rPr>
              <a:t>‘num functions'</a:t>
            </a:r>
            <a:endParaRPr lang="en-US" sz="2000" b="1" i="0" dirty="0">
              <a:effectLst/>
              <a:latin typeface="-apple-system"/>
            </a:endParaRPr>
          </a:p>
          <a:p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77673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5C9B446A-6343-4E56-90BA-061E4DDF0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8" name="Freeform: Shape 17">
            <a:extLst>
              <a:ext uri="{FF2B5EF4-FFF2-40B4-BE49-F238E27FC236}">
                <a16:creationId xmlns:a16="http://schemas.microsoft.com/office/drawing/2014/main" id="{3EC72A1B-03D3-499C-B4BF-AC68EEC22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216322C2-3CF0-4D33-BF90-3F384CF6D2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F33D90-7076-128F-CD49-52F5FE3F04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2800"/>
              <a:t>Visualization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375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AF722D-DC8C-319F-975A-1F9BF5D3F4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en-US" sz="1700" dirty="0"/>
              <a:t>Correlation</a:t>
            </a:r>
          </a:p>
          <a:p>
            <a:pPr marL="0" indent="0">
              <a:buNone/>
            </a:pPr>
            <a:r>
              <a:rPr lang="en-US" sz="1700" dirty="0"/>
              <a:t>We have high correlation between ‘has URL’ and ‘is obfuscated’ features, and between ‘has URL’ and ‘num exclamation marks’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4232B8C-AC71-F88D-1725-97A0D4B607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5815" y="1161288"/>
            <a:ext cx="7740514" cy="4904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9443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6CF2A2B-0745-440C-9224-C5C6A0A42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5BE6D6B-84C9-4D2B-97EB-773B7369EF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0A5A4DE-488A-FF0B-0542-364952E7983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5EB98AC-0EDC-F427-62F7-A64A21E9E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2414" y="615475"/>
            <a:ext cx="8144123" cy="1849509"/>
          </a:xfrm>
        </p:spPr>
        <p:txBody>
          <a:bodyPr>
            <a:normAutofit/>
          </a:bodyPr>
          <a:lstStyle/>
          <a:p>
            <a:pPr algn="ctr"/>
            <a:r>
              <a:rPr lang="en-US" sz="4400" dirty="0">
                <a:solidFill>
                  <a:srgbClr val="FFFFFF"/>
                </a:solidFill>
              </a:rPr>
              <a:t>The correlation between ‘code length’ and ‘num loops’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63959C-EF9E-6EE0-7F19-FD129B3225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980" y="2932917"/>
            <a:ext cx="5082189" cy="261672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7DDCC75-B9E2-832F-196D-7DFA4BF398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7832" y="2932917"/>
            <a:ext cx="5082188" cy="2652902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5E6EEC9-1EE7-80C7-404D-0A47362595A0}"/>
              </a:ext>
            </a:extLst>
          </p:cNvPr>
          <p:cNvSpPr txBox="1">
            <a:spLocks/>
          </p:cNvSpPr>
          <p:nvPr/>
        </p:nvSpPr>
        <p:spPr>
          <a:xfrm>
            <a:off x="2016775" y="5585819"/>
            <a:ext cx="3349998" cy="6850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19456" indent="-219456" defTabSz="877824">
              <a:spcBef>
                <a:spcPts val="960"/>
              </a:spcBef>
            </a:pPr>
            <a:r>
              <a:rPr lang="en-US" sz="24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Malicious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C5800EB-BCE0-A237-A4FE-E394FDF678A2}"/>
              </a:ext>
            </a:extLst>
          </p:cNvPr>
          <p:cNvSpPr>
            <a:spLocks/>
          </p:cNvSpPr>
          <p:nvPr/>
        </p:nvSpPr>
        <p:spPr>
          <a:xfrm>
            <a:off x="8310023" y="5585819"/>
            <a:ext cx="3349998" cy="685049"/>
          </a:xfrm>
          <a:prstGeom prst="rect">
            <a:avLst/>
          </a:prstGeom>
        </p:spPr>
        <p:txBody>
          <a:bodyPr/>
          <a:lstStyle/>
          <a:p>
            <a:pPr marL="285750" indent="-285750" defTabSz="877824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Benign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80667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6CF2A2B-0745-440C-9224-C5C6A0A42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5BE6D6B-84C9-4D2B-97EB-773B7369EF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79D3626-3980-BABD-59E6-33C7802BABF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l="6667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B37F9EC-CEB5-F920-7718-52533A4A78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313981"/>
            <a:ext cx="9792471" cy="2057037"/>
          </a:xfrm>
        </p:spPr>
        <p:txBody>
          <a:bodyPr>
            <a:norm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</a:rPr>
              <a:t>Correlation between the two features: ‘is obfuscated’ &amp; ‘has URL or IP'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AB1CB3-C7E4-A87F-8B6D-0CD90AB3C7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007" y="2293548"/>
            <a:ext cx="10481986" cy="4106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458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1" name="Rectangle 3080">
            <a:extLst>
              <a:ext uri="{FF2B5EF4-FFF2-40B4-BE49-F238E27FC236}">
                <a16:creationId xmlns:a16="http://schemas.microsoft.com/office/drawing/2014/main" id="{96CF2A2B-0745-440C-9224-C5C6A0A42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83" name="Rectangle 3082">
            <a:extLst>
              <a:ext uri="{FF2B5EF4-FFF2-40B4-BE49-F238E27FC236}">
                <a16:creationId xmlns:a16="http://schemas.microsoft.com/office/drawing/2014/main" id="{75BE6D6B-84C9-4D2B-97EB-773B7369EF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074" name="Picture 2" descr="20 Years of Macro Malware: From Harmless Concept to Targeted Attacks -  Security News">
            <a:extLst>
              <a:ext uri="{FF2B5EF4-FFF2-40B4-BE49-F238E27FC236}">
                <a16:creationId xmlns:a16="http://schemas.microsoft.com/office/drawing/2014/main" id="{74600E05-C7E1-4792-2D9E-62C1A7AC026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873" b="9010"/>
          <a:stretch/>
        </p:blipFill>
        <p:spPr bwMode="auto">
          <a:xfrm>
            <a:off x="-1" y="10"/>
            <a:ext cx="12192001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3F40629-60A1-E773-09F4-7494597104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878" y="-599215"/>
            <a:ext cx="9792471" cy="205703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Feature Selection</a:t>
            </a:r>
          </a:p>
        </p:txBody>
      </p:sp>
      <p:sp>
        <p:nvSpPr>
          <p:cNvPr id="3078" name="Content Placeholder 3077">
            <a:extLst>
              <a:ext uri="{FF2B5EF4-FFF2-40B4-BE49-F238E27FC236}">
                <a16:creationId xmlns:a16="http://schemas.microsoft.com/office/drawing/2014/main" id="{A8767617-DE39-EE5C-7BD1-212EACB240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878" y="754869"/>
            <a:ext cx="9792471" cy="3171423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We used Principal component analysis (PCA) on the vectors we created using Word2Vec and added our 12 extra features (‘has URL or IP’, ‘code length’, </a:t>
            </a:r>
            <a:r>
              <a:rPr lang="en-US" sz="2000" dirty="0" err="1">
                <a:solidFill>
                  <a:srgbClr val="FFFFFF"/>
                </a:solidFill>
              </a:rPr>
              <a:t>etc</a:t>
            </a:r>
            <a:r>
              <a:rPr lang="en-US" sz="2000" dirty="0">
                <a:solidFill>
                  <a:srgbClr val="FFFFFF"/>
                </a:solidFill>
              </a:rPr>
              <a:t>…)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52A4F0-EB4E-DB6E-5E82-C121B7B2F3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1357" y="1623358"/>
            <a:ext cx="6566237" cy="4864350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9A0ED71-A2B2-09EE-D767-C8452432E4A0}"/>
              </a:ext>
            </a:extLst>
          </p:cNvPr>
          <p:cNvSpPr txBox="1">
            <a:spLocks/>
          </p:cNvSpPr>
          <p:nvPr/>
        </p:nvSpPr>
        <p:spPr>
          <a:xfrm>
            <a:off x="-232381" y="3630648"/>
            <a:ext cx="3349998" cy="68504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19456" indent="-219456" algn="ctr" defTabSz="877824">
              <a:spcBef>
                <a:spcPts val="960"/>
              </a:spcBef>
            </a:pPr>
            <a:r>
              <a:rPr lang="en-US" sz="24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Explained Variance Ratio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42343B17-9467-F3D0-0282-06CC8B7E4C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184731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9E9524AB-5F3E-B885-E727-3D245F94CC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242500"/>
            <a:ext cx="184731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85465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3" name="Rectangle 6152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6" name="Picture 2" descr="Malicious Office documents make up 43% of all malware downloads">
            <a:extLst>
              <a:ext uri="{FF2B5EF4-FFF2-40B4-BE49-F238E27FC236}">
                <a16:creationId xmlns:a16="http://schemas.microsoft.com/office/drawing/2014/main" id="{0290A2FB-39F5-854D-26D8-1860B83434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80" b="7577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3BBC5DD-908E-62CD-A004-7F486A3D5E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b="1" i="0">
                <a:solidFill>
                  <a:srgbClr val="FFFFFF"/>
                </a:solidFill>
                <a:effectLst/>
                <a:latin typeface="-apple-system"/>
              </a:rPr>
              <a:t>Training (Models)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150" name="Content Placeholder 6149">
            <a:extLst>
              <a:ext uri="{FF2B5EF4-FFF2-40B4-BE49-F238E27FC236}">
                <a16:creationId xmlns:a16="http://schemas.microsoft.com/office/drawing/2014/main" id="{5938CEC5-E0B0-3698-349E-E68DBB0323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sz="2400" i="0">
                <a:effectLst/>
                <a:latin typeface="-apple-system"/>
              </a:rPr>
              <a:t>Gaussian Naive Bayes (not so good) </a:t>
            </a:r>
          </a:p>
          <a:p>
            <a:r>
              <a:rPr lang="en-US" sz="2400" i="0">
                <a:effectLst/>
                <a:latin typeface="-apple-system"/>
              </a:rPr>
              <a:t>Decision tree</a:t>
            </a:r>
          </a:p>
          <a:p>
            <a:pPr marL="0" indent="0">
              <a:buNone/>
            </a:pPr>
            <a:endParaRPr lang="en-US" b="1" i="0">
              <a:effectLst/>
              <a:latin typeface="-apple-system"/>
            </a:endParaRPr>
          </a:p>
          <a:p>
            <a:pPr marL="0" indent="0">
              <a:buNone/>
            </a:pPr>
            <a:r>
              <a:rPr lang="en-US" b="1" i="0">
                <a:effectLst/>
                <a:latin typeface="-apple-system"/>
              </a:rPr>
              <a:t>Ensemble learning</a:t>
            </a:r>
          </a:p>
          <a:p>
            <a:r>
              <a:rPr lang="en-US" sz="2400" i="0">
                <a:effectLst/>
                <a:latin typeface="-apple-system"/>
              </a:rPr>
              <a:t>Random Forest Classification</a:t>
            </a:r>
          </a:p>
          <a:p>
            <a:r>
              <a:rPr lang="en-US" sz="2400" i="0">
                <a:effectLst/>
                <a:latin typeface="-apple-system"/>
              </a:rPr>
              <a:t>Gradient Boosting Classifier</a:t>
            </a:r>
          </a:p>
          <a:p>
            <a:r>
              <a:rPr lang="en-US" sz="2400" i="0">
                <a:effectLst/>
                <a:latin typeface="-apple-system"/>
              </a:rPr>
              <a:t>xgboost</a:t>
            </a:r>
          </a:p>
          <a:p>
            <a:r>
              <a:rPr lang="en-US" sz="2400" i="0">
                <a:effectLst/>
                <a:latin typeface="-apple-system"/>
              </a:rPr>
              <a:t>AdaBoost</a:t>
            </a:r>
          </a:p>
          <a:p>
            <a:endParaRPr lang="en-US" b="1" i="0">
              <a:effectLst/>
              <a:latin typeface="-apple-system"/>
            </a:endParaRPr>
          </a:p>
          <a:p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52329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9" name="Rectangle 512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4" name="Picture 4" descr="ViperMonkey: VBA maldoc deobfuscation - SANS Internet Storm Center">
            <a:extLst>
              <a:ext uri="{FF2B5EF4-FFF2-40B4-BE49-F238E27FC236}">
                <a16:creationId xmlns:a16="http://schemas.microsoft.com/office/drawing/2014/main" id="{D2BE5194-A755-15FD-9A92-2E931F10C20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67"/>
          <a:stretch/>
        </p:blipFill>
        <p:spPr bwMode="auto">
          <a:xfrm>
            <a:off x="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9A3684-A8CF-1ACF-69BD-C3772A594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267" y="-443971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dirty="0">
                <a:solidFill>
                  <a:srgbClr val="FFFFFF"/>
                </a:solidFill>
              </a:rPr>
              <a:t>Reducing False Positives &amp; False Negatives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90B7EE-B644-7C03-3A61-14F4A5E907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72733" y="2456547"/>
            <a:ext cx="9144000" cy="236098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First approach: Hyperparameters tuning  </a:t>
            </a:r>
          </a:p>
          <a:p>
            <a:r>
              <a:rPr lang="en-US" sz="2400" dirty="0">
                <a:solidFill>
                  <a:srgbClr val="FFFFFF"/>
                </a:solidFill>
              </a:rPr>
              <a:t>Second approach: adding more features (common words, weird letters)</a:t>
            </a:r>
          </a:p>
          <a:p>
            <a:r>
              <a:rPr lang="en-US" sz="2400" dirty="0">
                <a:solidFill>
                  <a:srgbClr val="FFFFFF"/>
                </a:solidFill>
              </a:rPr>
              <a:t>Third approach: using Word2Vec and the previous features</a:t>
            </a:r>
          </a:p>
          <a:p>
            <a:r>
              <a:rPr lang="en-US" sz="2400" dirty="0">
                <a:solidFill>
                  <a:srgbClr val="FFFFFF"/>
                </a:solidFill>
              </a:rPr>
              <a:t>Fourth approach: using PCA </a:t>
            </a:r>
          </a:p>
        </p:txBody>
      </p:sp>
    </p:spTree>
    <p:extLst>
      <p:ext uri="{BB962C8B-B14F-4D97-AF65-F5344CB8AC3E}">
        <p14:creationId xmlns:p14="http://schemas.microsoft.com/office/powerpoint/2010/main" val="4609386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 descr="Multilayered Security: Cyber Defense from the Chip to the Cloud | PCWorld">
            <a:extLst>
              <a:ext uri="{FF2B5EF4-FFF2-40B4-BE49-F238E27FC236}">
                <a16:creationId xmlns:a16="http://schemas.microsoft.com/office/drawing/2014/main" id="{136AB30C-68E4-DA41-1425-4EDDDF29CD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68" b="2526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70D160C-2712-7D5D-D2DE-7DA24793B6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solidFill>
                  <a:schemeClr val="bg1"/>
                </a:solidFill>
                <a:effectLst/>
                <a:latin typeface="-apple-system"/>
              </a:rPr>
              <a:t>Strongest Model - </a:t>
            </a:r>
            <a:r>
              <a:rPr lang="en-US" b="1" i="0" dirty="0" err="1">
                <a:solidFill>
                  <a:schemeClr val="bg1"/>
                </a:solidFill>
                <a:effectLst/>
                <a:latin typeface="-apple-system"/>
              </a:rPr>
              <a:t>XGBoost</a:t>
            </a:r>
            <a:br>
              <a:rPr lang="en-US" b="1" i="0" dirty="0">
                <a:effectLst/>
                <a:latin typeface="-apple-system"/>
              </a:rPr>
            </a:b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6D65A048-92F7-A6EC-F51C-2BC0E870905D}"/>
              </a:ext>
            </a:extLst>
          </p:cNvPr>
          <p:cNvSpPr txBox="1">
            <a:spLocks/>
          </p:cNvSpPr>
          <p:nvPr/>
        </p:nvSpPr>
        <p:spPr>
          <a:xfrm>
            <a:off x="7589595" y="3429000"/>
            <a:ext cx="3349998" cy="6850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19456" indent="-219456" algn="ctr" defTabSz="877824">
              <a:spcBef>
                <a:spcPts val="960"/>
              </a:spcBef>
            </a:pPr>
            <a:r>
              <a:rPr lang="en-US" sz="24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Classification Report</a:t>
            </a:r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BE804D-8026-2D93-FB44-1E9D74AFA0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0152" y="4020554"/>
            <a:ext cx="4813547" cy="210195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9AD53DD-0950-9E75-EF93-7EBD389FA3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0576" y="1568950"/>
            <a:ext cx="6331275" cy="4591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27956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190</TotalTime>
  <Words>394</Words>
  <Application>Microsoft Office PowerPoint</Application>
  <PresentationFormat>Widescreen</PresentationFormat>
  <Paragraphs>56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-apple-system</vt:lpstr>
      <vt:lpstr>Aptos</vt:lpstr>
      <vt:lpstr>Aptos Display</vt:lpstr>
      <vt:lpstr>Arial</vt:lpstr>
      <vt:lpstr>Calibri</vt:lpstr>
      <vt:lpstr>Segoe UI</vt:lpstr>
      <vt:lpstr>Office Theme</vt:lpstr>
      <vt:lpstr>Office MACRO Classification</vt:lpstr>
      <vt:lpstr>Data Exploration</vt:lpstr>
      <vt:lpstr>Visualization</vt:lpstr>
      <vt:lpstr>The correlation between ‘code length’ and ‘num loops’</vt:lpstr>
      <vt:lpstr>Correlation between the two features: ‘is obfuscated’ &amp; ‘has URL or IP'</vt:lpstr>
      <vt:lpstr>Feature Selection</vt:lpstr>
      <vt:lpstr>Training (Models)</vt:lpstr>
      <vt:lpstr>Reducing False Positives &amp; False Negatives</vt:lpstr>
      <vt:lpstr>Strongest Model - XGBoost </vt:lpstr>
      <vt:lpstr>Future Work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Office MACRO Classification</dc:title>
  <dc:creator>Dana Zorohov</dc:creator>
  <cp:lastModifiedBy>Dana Zorohov</cp:lastModifiedBy>
  <cp:revision>4</cp:revision>
  <dcterms:created xsi:type="dcterms:W3CDTF">2024-02-04T07:18:07Z</dcterms:created>
  <dcterms:modified xsi:type="dcterms:W3CDTF">2024-02-06T11:59:31Z</dcterms:modified>
</cp:coreProperties>
</file>

<file path=docProps/thumbnail.jpeg>
</file>